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8"/>
  </p:notesMasterIdLst>
  <p:sldIdLst>
    <p:sldId id="290" r:id="rId2"/>
    <p:sldId id="336" r:id="rId3"/>
    <p:sldId id="291" r:id="rId4"/>
    <p:sldId id="316" r:id="rId5"/>
    <p:sldId id="292" r:id="rId6"/>
    <p:sldId id="293" r:id="rId7"/>
    <p:sldId id="294" r:id="rId8"/>
    <p:sldId id="295" r:id="rId9"/>
    <p:sldId id="307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332" r:id="rId26"/>
    <p:sldId id="333" r:id="rId27"/>
    <p:sldId id="327" r:id="rId28"/>
    <p:sldId id="334" r:id="rId29"/>
    <p:sldId id="335" r:id="rId30"/>
    <p:sldId id="302" r:id="rId31"/>
    <p:sldId id="303" r:id="rId32"/>
    <p:sldId id="265" r:id="rId33"/>
    <p:sldId id="266" r:id="rId34"/>
    <p:sldId id="267" r:id="rId35"/>
    <p:sldId id="269" r:id="rId36"/>
    <p:sldId id="270" r:id="rId37"/>
    <p:sldId id="275" r:id="rId38"/>
    <p:sldId id="277" r:id="rId39"/>
    <p:sldId id="278" r:id="rId40"/>
    <p:sldId id="279" r:id="rId41"/>
    <p:sldId id="280" r:id="rId42"/>
    <p:sldId id="281" r:id="rId43"/>
    <p:sldId id="282" r:id="rId44"/>
    <p:sldId id="289" r:id="rId45"/>
    <p:sldId id="311" r:id="rId46"/>
    <p:sldId id="31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E57272-4D83-4D54-AE3D-0CA26905028E}" type="datetimeFigureOut">
              <a:rPr lang="ru-RU"/>
              <a:pPr/>
              <a:t>24.03.2021</a:t>
            </a:fld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086BD-34BD-4CB7-8025-D00B9544FB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E40E851-B133-4304-BC66-0EBF80C3C280}" type="datetime1">
              <a:rPr lang="en-US"/>
              <a:pPr/>
              <a:t>3/24/2021</a:t>
            </a:fld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89E363-E078-4BBF-AF88-828E389CCF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inzdrav.orb.ru/programmy-v-sfere-zdravookhraneniya/gosudarstvennaya-programma-razvitie-zdravookhraneniya-orenburgskoy-oblasti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6100" dirty="0" smtClean="0">
                <a:solidFill>
                  <a:schemeClr val="tx2"/>
                </a:solidFill>
                <a:latin typeface="Cambria" pitchFamily="18" charset="0"/>
              </a:rPr>
              <a:t>Менеджмент здоровья.</a:t>
            </a: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5D1-2DEA-475B-B050-E31EDC112EE4}" type="slidenum">
              <a:rPr lang="ru-RU"/>
              <a:pPr/>
              <a:t>10</a:t>
            </a:fld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483600" y="6272213"/>
            <a:ext cx="4794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9387F6-7BA0-4F54-95B7-44EED16F0D4F}" type="slidenum">
              <a:rPr lang="ru-RU" sz="1400" b="1">
                <a:solidFill>
                  <a:srgbClr val="FFFFFF"/>
                </a:solidFill>
                <a:latin typeface="+mj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400" b="1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2641" y="533400"/>
            <a:ext cx="7544186" cy="700356"/>
          </a:xfrm>
          <a:noFill/>
          <a:ln/>
        </p:spPr>
        <p:txBody>
          <a:bodyPr rtlCol="0" anchor="ctr"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kern="1200" dirty="0" smtClean="0">
                <a:blipFill>
                  <a:blip r:embed="rId2">
                    <a:extLst/>
                  </a:blip>
                  <a:tile tx="6350" ty="-127000" sx="65000" sy="64000" flip="none" algn="tl"/>
                </a:blipFill>
              </a:rPr>
              <a:t>Элементы здорового образа жизни</a:t>
            </a:r>
            <a:endParaRPr lang="ru-RU" sz="2800" b="1" kern="1200" dirty="0">
              <a:blipFill>
                <a:blip r:embed="rId2">
                  <a:extLst/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66112" cy="459581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Плодотворный труд</a:t>
            </a:r>
          </a:p>
          <a:p>
            <a:pPr algn="just"/>
            <a:r>
              <a:rPr lang="ru-RU" sz="2800" dirty="0" smtClean="0"/>
              <a:t>Рациональный режим труда и отдыха</a:t>
            </a:r>
          </a:p>
          <a:p>
            <a:pPr algn="just"/>
            <a:r>
              <a:rPr lang="ru-RU" sz="2800" dirty="0" smtClean="0"/>
              <a:t>Искоренение вредных привычек (курение, алкоголь, наркотики)</a:t>
            </a:r>
          </a:p>
          <a:p>
            <a:pPr algn="just"/>
            <a:r>
              <a:rPr lang="ru-RU" sz="2800" dirty="0" smtClean="0"/>
              <a:t>Рациональное питание </a:t>
            </a:r>
          </a:p>
          <a:p>
            <a:pPr algn="just"/>
            <a:r>
              <a:rPr lang="ru-RU" sz="2800" dirty="0" smtClean="0"/>
              <a:t>Личная гигиена (основные компоненты – рациональный суточный режим, уход за телом, гигиена одежды и обуви)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758825"/>
          </a:xfrm>
        </p:spPr>
        <p:txBody>
          <a:bodyPr/>
          <a:lstStyle/>
          <a:p>
            <a:pPr algn="ctr"/>
            <a:r>
              <a:rPr lang="ru-RU" sz="3200" b="1" dirty="0" smtClean="0"/>
              <a:t>Стресс как фактор влияния на психическое здоровье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4267200"/>
          </a:xfrm>
        </p:spPr>
        <p:txBody>
          <a:bodyPr/>
          <a:lstStyle/>
          <a:p>
            <a:pPr algn="just"/>
            <a:r>
              <a:rPr lang="ru-RU" sz="2200" b="1" dirty="0"/>
              <a:t>Стресс</a:t>
            </a:r>
            <a:r>
              <a:rPr lang="ru-RU" sz="2200" dirty="0"/>
              <a:t> </a:t>
            </a:r>
            <a:r>
              <a:rPr lang="ru-RU" sz="2200" dirty="0" smtClean="0"/>
              <a:t>- состояние </a:t>
            </a:r>
            <a:r>
              <a:rPr lang="ru-RU" sz="2200" dirty="0"/>
              <a:t>психического напряжения, возникающее в процессе деятельности в наиболее сложных и трудных условиях. </a:t>
            </a:r>
            <a:endParaRPr lang="ru-RU" sz="2200" dirty="0" smtClean="0"/>
          </a:p>
          <a:p>
            <a:pPr algn="just"/>
            <a:r>
              <a:rPr lang="ru-RU" sz="2200" u="sng" dirty="0" smtClean="0"/>
              <a:t>Механизм возникновения </a:t>
            </a:r>
            <a:r>
              <a:rPr lang="ru-RU" sz="2200" u="sng" dirty="0"/>
              <a:t>стресса </a:t>
            </a:r>
            <a:r>
              <a:rPr lang="ru-RU" sz="2200" u="sng" dirty="0" smtClean="0"/>
              <a:t>(</a:t>
            </a:r>
            <a:r>
              <a:rPr lang="ru-RU" sz="2200" u="sng" dirty="0"/>
              <a:t>по Г. </a:t>
            </a:r>
            <a:r>
              <a:rPr lang="ru-RU" sz="2200" u="sng" dirty="0" err="1" smtClean="0"/>
              <a:t>Селье</a:t>
            </a:r>
            <a:r>
              <a:rPr lang="ru-RU" sz="2200" u="sng" dirty="0" smtClean="0"/>
              <a:t>):</a:t>
            </a:r>
            <a:r>
              <a:rPr lang="ru-RU" sz="2200" dirty="0" smtClean="0"/>
              <a:t> </a:t>
            </a:r>
          </a:p>
          <a:p>
            <a:pPr algn="just"/>
            <a:r>
              <a:rPr lang="ru-RU" sz="2200" dirty="0" smtClean="0"/>
              <a:t>Все </a:t>
            </a:r>
            <a:r>
              <a:rPr lang="ru-RU" sz="2200" dirty="0"/>
              <a:t>биологические организмы имеют </a:t>
            </a:r>
            <a:r>
              <a:rPr lang="ru-RU" sz="2200" dirty="0" smtClean="0"/>
              <a:t>врожденный </a:t>
            </a:r>
            <a:r>
              <a:rPr lang="ru-RU" sz="2200" dirty="0"/>
              <a:t>механизм поддержания внутреннего равновесия и баланса. Сильные внешние раздражители (стрессоры) могут нарушить равновесие. Организм реагирует на это защитно-приспособительной реакцией повышенного возбуждения. С помощью возбуждения организм пытается приспособиться к раздражителю. Это неспецифичное для организма возбуждение и является состоянием стресса.</a:t>
            </a:r>
          </a:p>
          <a:p>
            <a:pPr algn="just"/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5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763000" cy="4267200"/>
          </a:xfrm>
        </p:spPr>
        <p:txBody>
          <a:bodyPr/>
          <a:lstStyle/>
          <a:p>
            <a:pPr algn="just"/>
            <a:r>
              <a:rPr lang="ru-RU" sz="2800" b="1" dirty="0" smtClean="0"/>
              <a:t>Стадия тревоги </a:t>
            </a:r>
            <a:r>
              <a:rPr lang="ru-RU" sz="2800" dirty="0" smtClean="0"/>
              <a:t>– возникает при появлении раздражителя, вызывающего стресс; физиологические изменения (учащение дыхания, понижение давления, повышение пульса); изменение психических функций (усиление возбуждения, концентрация внимания на раздражителе, повышенный личностный контроль ситуации).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Стадии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/>
              <a:t>Стадия сопротивления </a:t>
            </a:r>
            <a:r>
              <a:rPr lang="ru-RU" sz="2800" dirty="0" smtClean="0"/>
              <a:t>– в том случае, если вызвавший стресс фактор продолжает действовать (происходит расход «резервного» запаса сил для защиты от стресса).</a:t>
            </a:r>
          </a:p>
          <a:p>
            <a:pPr algn="just"/>
            <a:r>
              <a:rPr lang="ru-RU" sz="2800" b="1" dirty="0" smtClean="0"/>
              <a:t>Стадия истощения </a:t>
            </a:r>
            <a:r>
              <a:rPr lang="ru-RU" sz="2800" dirty="0" smtClean="0"/>
              <a:t>– раздражитель продолжает действовать, происходит уменьшение возможностей противостоять стрессу, т.к. истощаются резервы организма.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2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 стресса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Физиологические:</a:t>
            </a:r>
            <a:r>
              <a:rPr lang="ru-RU" sz="2400" dirty="0" smtClean="0"/>
              <a:t> учащенное дыхание, частый пульс, покраснение или побледнение кожи лица, увеличение адреналина, потение.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Психологические:</a:t>
            </a:r>
            <a:r>
              <a:rPr lang="ru-RU" sz="2400" dirty="0" smtClean="0"/>
              <a:t> замедление мыслительных операций, рассеивание внимания, ослабление функций памяти, уменьшение сенсорной чувствительности, торможение процесса принятия решения.</a:t>
            </a:r>
          </a:p>
          <a:p>
            <a:pPr algn="just"/>
            <a:r>
              <a:rPr lang="ru-RU" sz="2400" b="1" dirty="0" smtClean="0"/>
              <a:t>Личностные:</a:t>
            </a:r>
            <a:r>
              <a:rPr lang="ru-RU" sz="2400" dirty="0" smtClean="0"/>
              <a:t> подавление воли, снижение самоконтроля, пассивность и стереотипность поведения, повышенная внушаемость, страх, тревожность.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Социальное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267200"/>
          </a:xfrm>
        </p:spPr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состояние организма, определяющее способность человека контактировать с социумом.</a:t>
            </a:r>
          </a:p>
          <a:p>
            <a:pPr algn="just"/>
            <a:r>
              <a:rPr lang="ru-RU" sz="2200" dirty="0"/>
              <a:t>Различие между психическим и социальным здоровьем </a:t>
            </a:r>
            <a:r>
              <a:rPr lang="ru-RU" sz="2200" b="1" dirty="0"/>
              <a:t>условно</a:t>
            </a:r>
            <a:r>
              <a:rPr lang="ru-RU" sz="2200" dirty="0"/>
              <a:t>: психические свойства и качества личности не существуют вне системы общественных отношений. Человек - существо общественное, социум влияет на здоровье личности. Причем это влияние может быть как позитивным, так и негативным.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1216025"/>
          </a:xfrm>
        </p:spPr>
        <p:txBody>
          <a:bodyPr/>
          <a:lstStyle/>
          <a:p>
            <a:pPr algn="ctr"/>
            <a:r>
              <a:rPr lang="ru-RU" sz="3600" dirty="0" smtClean="0"/>
              <a:t>Компоненты </a:t>
            </a:r>
            <a:r>
              <a:rPr lang="ru-RU" sz="3600" dirty="0"/>
              <a:t>социального </a:t>
            </a:r>
            <a:r>
              <a:rPr lang="ru-RU" sz="3600" dirty="0" smtClean="0"/>
              <a:t>здоровья: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Нравственность </a:t>
            </a:r>
            <a:r>
              <a:rPr lang="ru-RU" sz="2800" dirty="0" smtClean="0"/>
              <a:t>индивида</a:t>
            </a:r>
          </a:p>
          <a:p>
            <a:r>
              <a:rPr lang="ru-RU" sz="2800" dirty="0" smtClean="0"/>
              <a:t>Социальная адаптация</a:t>
            </a:r>
          </a:p>
          <a:p>
            <a:r>
              <a:rPr lang="ru-RU" sz="2800" dirty="0" smtClean="0"/>
              <a:t>Социализация</a:t>
            </a:r>
          </a:p>
          <a:p>
            <a:r>
              <a:rPr lang="ru-RU" sz="2800" dirty="0" smtClean="0"/>
              <a:t>Степень гармоничности отношений личности с социальным окружением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2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Нравственность индивида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совокупность морально-этических качеств, идеалов, ценностных ориентаций, которые человек считает для себя истиной, </a:t>
            </a:r>
            <a:r>
              <a:rPr lang="ru-RU" sz="2200" dirty="0" smtClean="0"/>
              <a:t>и следование выбранным ценностным </a:t>
            </a:r>
            <a:r>
              <a:rPr lang="ru-RU" sz="2200" dirty="0" err="1" smtClean="0"/>
              <a:t>самоустановкам</a:t>
            </a:r>
            <a:r>
              <a:rPr lang="ru-RU" sz="2200" dirty="0" smtClean="0"/>
              <a:t>. </a:t>
            </a:r>
          </a:p>
          <a:p>
            <a:pPr marL="0" indent="0" algn="just">
              <a:buNone/>
            </a:pPr>
            <a:r>
              <a:rPr lang="ru-RU" sz="2400" i="1" baseline="-25000" dirty="0" smtClean="0"/>
              <a:t>Нравственное </a:t>
            </a:r>
            <a:r>
              <a:rPr lang="ru-RU" sz="2400" i="1" baseline="-25000" dirty="0"/>
              <a:t>здоровье</a:t>
            </a:r>
            <a:r>
              <a:rPr lang="ru-RU" sz="2400" baseline="-25000" dirty="0"/>
              <a:t> отражается в </a:t>
            </a:r>
            <a:r>
              <a:rPr lang="ru-RU" sz="2400" b="1" baseline="-25000" dirty="0"/>
              <a:t>нравственно-духовных качествах человека</a:t>
            </a:r>
            <a:r>
              <a:rPr lang="ru-RU" sz="2400" baseline="-25000" dirty="0"/>
              <a:t>, основными из которых являются способности</a:t>
            </a:r>
            <a:r>
              <a:rPr lang="ru-RU" sz="2400" baseline="-25000" dirty="0" smtClean="0"/>
              <a:t>: </a:t>
            </a:r>
          </a:p>
          <a:p>
            <a:pPr algn="just"/>
            <a:r>
              <a:rPr lang="ru-RU" sz="2400" baseline="-25000" dirty="0" smtClean="0"/>
              <a:t>осознавать </a:t>
            </a:r>
            <a:r>
              <a:rPr lang="ru-RU" sz="2400" baseline="-25000" dirty="0"/>
              <a:t>свободу воли или свободу </a:t>
            </a:r>
            <a:r>
              <a:rPr lang="ru-RU" sz="2400" baseline="-25000" dirty="0" smtClean="0"/>
              <a:t>выбора;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любви; осознавать </a:t>
            </a:r>
            <a:r>
              <a:rPr lang="ru-RU" sz="2400" baseline="-25000" dirty="0"/>
              <a:t>уверенность и определенность в настоящем и </a:t>
            </a:r>
            <a:r>
              <a:rPr lang="ru-RU" sz="2400" baseline="-25000" dirty="0" smtClean="0"/>
              <a:t>будущем; осознавать </a:t>
            </a:r>
            <a:r>
              <a:rPr lang="ru-RU" sz="2400" baseline="-25000" dirty="0"/>
              <a:t>различия между добром и </a:t>
            </a:r>
            <a:r>
              <a:rPr lang="ru-RU" sz="2400" baseline="-25000" dirty="0" smtClean="0"/>
              <a:t>злом; способность </a:t>
            </a:r>
            <a:r>
              <a:rPr lang="ru-RU" sz="2400" baseline="-25000" dirty="0"/>
              <a:t>к </a:t>
            </a:r>
            <a:r>
              <a:rPr lang="ru-RU" sz="2400" baseline="-25000" dirty="0" smtClean="0"/>
              <a:t>самооценке; осознавать </a:t>
            </a:r>
            <a:r>
              <a:rPr lang="ru-RU" sz="2400" baseline="-25000" dirty="0"/>
              <a:t>качества собственной </a:t>
            </a:r>
            <a:r>
              <a:rPr lang="ru-RU" sz="2400" baseline="-25000" dirty="0" smtClean="0"/>
              <a:t>воли;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веры;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достоинства; осознавать </a:t>
            </a:r>
            <a:r>
              <a:rPr lang="ru-RU" sz="2400" baseline="-25000" dirty="0"/>
              <a:t>присущее ему чувство </a:t>
            </a:r>
            <a:r>
              <a:rPr lang="ru-RU" sz="2400" baseline="-25000" dirty="0" smtClean="0"/>
              <a:t>стыда; способность </a:t>
            </a:r>
            <a:r>
              <a:rPr lang="ru-RU" sz="2400" baseline="-25000" dirty="0"/>
              <a:t>к прогнозированию событий и оценок</a:t>
            </a:r>
            <a:r>
              <a:rPr lang="ru-RU" sz="2400" baseline="-25000" dirty="0" smtClean="0"/>
              <a:t>;  способность </a:t>
            </a:r>
            <a:r>
              <a:rPr lang="ru-RU" sz="2400" baseline="-25000" dirty="0"/>
              <a:t>понимания красоты и стремление к </a:t>
            </a:r>
            <a:r>
              <a:rPr lang="ru-RU" sz="2400" baseline="-25000" dirty="0" smtClean="0"/>
              <a:t>ней;</a:t>
            </a:r>
            <a:r>
              <a:rPr lang="en-US" sz="2400" baseline="-25000" dirty="0" smtClean="0"/>
              <a:t> </a:t>
            </a:r>
            <a:r>
              <a:rPr lang="ru-RU" sz="2400" baseline="-25000" dirty="0"/>
              <a:t>способность к </a:t>
            </a:r>
            <a:r>
              <a:rPr lang="ru-RU" sz="2400" baseline="-25000" dirty="0" smtClean="0"/>
              <a:t>творчеству.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4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Социальная </a:t>
            </a:r>
            <a:r>
              <a:rPr lang="ru-RU" sz="4000" b="1" dirty="0" smtClean="0"/>
              <a:t>адаптация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Социальная адаптация </a:t>
            </a:r>
            <a:r>
              <a:rPr lang="ru-RU" sz="2200" dirty="0"/>
              <a:t>(от лат. </a:t>
            </a:r>
            <a:r>
              <a:rPr lang="ru-RU" sz="2200" dirty="0" err="1"/>
              <a:t>adaptatio</a:t>
            </a:r>
            <a:r>
              <a:rPr lang="ru-RU" sz="2200" dirty="0"/>
              <a:t>-приспособление) </a:t>
            </a:r>
            <a:r>
              <a:rPr lang="ru-RU" sz="2200" dirty="0" smtClean="0"/>
              <a:t>- способность </a:t>
            </a:r>
            <a:r>
              <a:rPr lang="ru-RU" sz="2200" dirty="0"/>
              <a:t>организма приспосабливаться к различным изменившимся условиям социальной среды или жизни (к условиям трудовой деятельности, к профессиональным требованиям, взаимоотношениям в новом коллективе, способность преодолевать психологические барьеры). Процесс адаптации к новой обстановке ускоряется, если человек предварительно ознакомлен с предстоящей деятельностью, с новыми людьми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3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Социализация</a:t>
            </a:r>
            <a:r>
              <a:rPr lang="ru-RU" sz="2200" dirty="0"/>
              <a:t> (лат. </a:t>
            </a:r>
            <a:r>
              <a:rPr lang="ru-RU" sz="2200" dirty="0" err="1"/>
              <a:t>socialis</a:t>
            </a:r>
            <a:r>
              <a:rPr lang="ru-RU" sz="2200" dirty="0"/>
              <a:t> - общественный)- это процесс и результат становления личности, усвоения человеком ценностей, норм, установок, образцов поведения, присущих данному обществу (группе, семье). </a:t>
            </a:r>
            <a:endParaRPr lang="ru-RU" sz="2200" dirty="0" smtClean="0"/>
          </a:p>
          <a:p>
            <a:pPr algn="just"/>
            <a:r>
              <a:rPr lang="ru-RU" sz="2200" dirty="0" smtClean="0"/>
              <a:t>Социализация </a:t>
            </a:r>
            <a:r>
              <a:rPr lang="ru-RU" sz="2200" dirty="0"/>
              <a:t>- это </a:t>
            </a:r>
            <a:r>
              <a:rPr lang="ru-RU" sz="2200" b="1" dirty="0"/>
              <a:t>процесс непрерывный</a:t>
            </a:r>
            <a:r>
              <a:rPr lang="ru-RU" sz="2200" dirty="0"/>
              <a:t>, она сопутствует человеку на всех его возрастных этапах. </a:t>
            </a:r>
            <a:endParaRPr lang="ru-RU" sz="2200" dirty="0" smtClean="0"/>
          </a:p>
          <a:p>
            <a:pPr algn="just"/>
            <a:r>
              <a:rPr lang="ru-RU" sz="2200" dirty="0" smtClean="0"/>
              <a:t>Она </a:t>
            </a:r>
            <a:r>
              <a:rPr lang="ru-RU" sz="2200" dirty="0"/>
              <a:t>может идти как </a:t>
            </a:r>
            <a:r>
              <a:rPr lang="ru-RU" sz="2200" b="1" dirty="0"/>
              <a:t>целенаправленно</a:t>
            </a:r>
            <a:r>
              <a:rPr lang="ru-RU" sz="2200" dirty="0"/>
              <a:t>, т.е. в процессе воспитания и самовоспитания, так и </a:t>
            </a:r>
            <a:r>
              <a:rPr lang="ru-RU" sz="2200" b="1" dirty="0"/>
              <a:t>стихийно</a:t>
            </a:r>
            <a:r>
              <a:rPr lang="ru-RU" sz="2200" dirty="0"/>
              <a:t> - под воздействием факторов общественного бытия.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3600" dirty="0" smtClean="0"/>
              <a:t>Здоровье. Физическое, психическое и социальное здоровье.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Здоровый образ жизни.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Влияние стресса на здоровье.</a:t>
            </a:r>
          </a:p>
          <a:p>
            <a:pPr marL="742950" indent="-742950">
              <a:buAutoNum type="arabicPeriod"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Результат социализации </a:t>
            </a:r>
            <a:r>
              <a:rPr lang="ru-RU" sz="3600" dirty="0" smtClean="0"/>
              <a:t>– это: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400" dirty="0"/>
              <a:t>а)	формирование тех черт, которые востребованы в данном обществе (</a:t>
            </a:r>
            <a:r>
              <a:rPr lang="ru-RU" sz="2400" dirty="0" err="1"/>
              <a:t>социализированность</a:t>
            </a:r>
            <a:r>
              <a:rPr lang="ru-RU" sz="2400" dirty="0"/>
              <a:t>);</a:t>
            </a:r>
          </a:p>
          <a:p>
            <a:endParaRPr lang="ru-RU" sz="2400" dirty="0"/>
          </a:p>
          <a:p>
            <a:r>
              <a:rPr lang="ru-RU" sz="2400" dirty="0"/>
              <a:t>б)	становление самосознания и активной жизненной позиции личности;</a:t>
            </a:r>
          </a:p>
          <a:p>
            <a:endParaRPr lang="ru-RU" sz="2400" dirty="0"/>
          </a:p>
          <a:p>
            <a:r>
              <a:rPr lang="ru-RU" sz="2400" dirty="0"/>
              <a:t>в)	развитие контактов индивида с другими людьми и совместной с ними деятельности.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2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Конфликт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400" dirty="0"/>
              <a:t>(</a:t>
            </a:r>
            <a:r>
              <a:rPr lang="ru-RU" sz="2000" dirty="0"/>
              <a:t>лат. </a:t>
            </a:r>
            <a:r>
              <a:rPr lang="ru-RU" sz="2000" dirty="0" err="1"/>
              <a:t>conflictus</a:t>
            </a:r>
            <a:r>
              <a:rPr lang="ru-RU" sz="2000" dirty="0"/>
              <a:t>) - 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переживаниями. </a:t>
            </a:r>
            <a:endParaRPr lang="ru-RU" sz="2000" dirty="0" smtClean="0"/>
          </a:p>
          <a:p>
            <a:pPr algn="just"/>
            <a:r>
              <a:rPr lang="ru-RU" sz="2000" dirty="0" smtClean="0"/>
              <a:t>Любые </a:t>
            </a:r>
            <a:r>
              <a:rPr lang="ru-RU" sz="2000" dirty="0"/>
              <a:t>организационные изменения, противоречивые ситуации, деловые и личностные отношения между людьми нередко порождают конфликтные ситуации, которые субъективно сопровождаются серьезными психологическими переживаниями.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3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с </a:t>
            </a:r>
            <a:r>
              <a:rPr lang="ru-RU" sz="2400" b="1" dirty="0"/>
              <a:t>обыденной точки зрения </a:t>
            </a:r>
            <a:r>
              <a:rPr lang="ru-RU" sz="2400" dirty="0" smtClean="0"/>
              <a:t>несет </a:t>
            </a:r>
            <a:r>
              <a:rPr lang="ru-RU" sz="2400" dirty="0"/>
              <a:t>негативный смысл, ассоциируется с агрессией, глубокими эмоциями, спорами, угрозами, враждебностью и </a:t>
            </a:r>
            <a:r>
              <a:rPr lang="ru-RU" sz="2400" dirty="0" smtClean="0"/>
              <a:t>трактуется как </a:t>
            </a:r>
            <a:r>
              <a:rPr lang="ru-RU" sz="2400" dirty="0"/>
              <a:t>явление всегда </a:t>
            </a:r>
            <a:r>
              <a:rPr lang="ru-RU" sz="2400" dirty="0" smtClean="0"/>
              <a:t>нежелательное.</a:t>
            </a:r>
          </a:p>
          <a:p>
            <a:pPr algn="just"/>
            <a:r>
              <a:rPr lang="ru-RU" sz="2400" dirty="0" smtClean="0"/>
              <a:t>Современная </a:t>
            </a:r>
            <a:r>
              <a:rPr lang="ru-RU" sz="2400" dirty="0"/>
              <a:t>психология рассматривает конфликт </a:t>
            </a:r>
            <a:r>
              <a:rPr lang="ru-RU" sz="2400" b="1" dirty="0"/>
              <a:t>не только в негативном, но и в позитивном ключе</a:t>
            </a:r>
            <a:r>
              <a:rPr lang="ru-RU" sz="2400" dirty="0"/>
              <a:t>: как способ развития организации, группы и отдельной личности, выделяя в противоречивости конфликтных ситуаций позитивные моменты, связанные с развитием и субъективным осмыслением жизненных </a:t>
            </a:r>
            <a:r>
              <a:rPr lang="ru-RU" sz="2400" dirty="0" smtClean="0"/>
              <a:t>ситуаций.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aseline="-25000" dirty="0" smtClean="0"/>
              <a:t>По Л</a:t>
            </a:r>
            <a:r>
              <a:rPr lang="ru-RU" baseline="-25000" dirty="0"/>
              <a:t>. </a:t>
            </a:r>
            <a:r>
              <a:rPr lang="ru-RU" baseline="-25000" dirty="0" err="1" smtClean="0"/>
              <a:t>Козеру</a:t>
            </a:r>
            <a:r>
              <a:rPr lang="ru-RU" baseline="-25000" dirty="0" smtClean="0"/>
              <a:t> </a:t>
            </a:r>
            <a:r>
              <a:rPr lang="ru-RU" baseline="-25000" dirty="0"/>
              <a:t>конфликт — это борьба по поводу ценностей и притязаний из-за дефицита статуса, власти и средств, в которой цели противников нейтрализуются, ущемляются или элиминируются их соперниками. Автор также отмечает позитивную функцию конфликтов — поддержание динамического равновесия социальной системы.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конфликт связан с целями, ценностями или интересами, не затрагивающими основ существования групп, то он является позитивным.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же конфликт связан с важнейшими ценностями группы, то он нежелателен, так как подрывает основы группы и несет в себе тенденцию к ее разрушению.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09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Положительное </a:t>
            </a:r>
            <a:r>
              <a:rPr lang="ru-RU" sz="3600" dirty="0"/>
              <a:t>воздействие </a:t>
            </a:r>
            <a:r>
              <a:rPr lang="ru-RU" sz="3600" dirty="0" smtClean="0"/>
              <a:t>конфликта (по </a:t>
            </a:r>
            <a:r>
              <a:rPr lang="ru-RU" sz="3600" dirty="0"/>
              <a:t>У. </a:t>
            </a:r>
            <a:r>
              <a:rPr lang="ru-RU" sz="3600" dirty="0" smtClean="0"/>
              <a:t>Линкольну)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ускоряет </a:t>
            </a:r>
            <a:r>
              <a:rPr lang="ru-RU" sz="2200" dirty="0"/>
              <a:t>процесс самосознания;</a:t>
            </a:r>
          </a:p>
          <a:p>
            <a:r>
              <a:rPr lang="ru-RU" sz="2200" dirty="0" smtClean="0"/>
              <a:t>под </a:t>
            </a:r>
            <a:r>
              <a:rPr lang="ru-RU" sz="2200" dirty="0"/>
              <a:t>его влиянием утверждается и подтверждается определенный набор ценностей;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осознанию </a:t>
            </a:r>
            <a:r>
              <a:rPr lang="ru-RU" sz="2200" dirty="0" smtClean="0"/>
              <a:t>общности;</a:t>
            </a:r>
            <a:endParaRPr lang="ru-RU" sz="2200" dirty="0"/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объединению единомышленников;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разрядке и отодвигает на второй план другие, несущественные конфликты;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расстановке приоритетов;</a:t>
            </a:r>
          </a:p>
          <a:p>
            <a:r>
              <a:rPr lang="ru-RU" sz="2200" dirty="0" smtClean="0"/>
              <a:t>играет </a:t>
            </a:r>
            <a:r>
              <a:rPr lang="ru-RU" sz="2200" dirty="0"/>
              <a:t>роль предохранительного клапана для безопасного и даже конструктивного выхода </a:t>
            </a:r>
            <a:r>
              <a:rPr lang="ru-RU" sz="2200" dirty="0" smtClean="0"/>
              <a:t>эмоций.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2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Отрицательное </a:t>
            </a:r>
            <a:r>
              <a:rPr lang="ru-RU" dirty="0"/>
              <a:t>воздействие конфликта (по У. Линкольну)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267200"/>
          </a:xfrm>
        </p:spPr>
        <p:txBody>
          <a:bodyPr/>
          <a:lstStyle/>
          <a:p>
            <a:r>
              <a:rPr lang="ru-RU" sz="2200" dirty="0" smtClean="0"/>
              <a:t>представляет </a:t>
            </a:r>
            <a:r>
              <a:rPr lang="ru-RU" sz="2200" dirty="0"/>
              <a:t>собой угрозу заявленным интересам сторон;</a:t>
            </a:r>
          </a:p>
          <a:p>
            <a:r>
              <a:rPr lang="ru-RU" sz="2200" dirty="0" smtClean="0"/>
              <a:t>угрожает </a:t>
            </a:r>
            <a:r>
              <a:rPr lang="ru-RU" sz="2200" dirty="0"/>
              <a:t>социальной системе, обеспечивающей равноправие и стабильность;</a:t>
            </a:r>
          </a:p>
          <a:p>
            <a:r>
              <a:rPr lang="ru-RU" sz="2200" dirty="0" smtClean="0"/>
              <a:t>препятствует </a:t>
            </a:r>
            <a:r>
              <a:rPr lang="ru-RU" sz="2200" dirty="0"/>
              <a:t>быстрому осуществлению перемен;</a:t>
            </a:r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потере поддержки;</a:t>
            </a:r>
          </a:p>
          <a:p>
            <a:r>
              <a:rPr lang="ru-RU" sz="2200" dirty="0" smtClean="0"/>
              <a:t>вместо </a:t>
            </a:r>
            <a:r>
              <a:rPr lang="ru-RU" sz="2200" dirty="0"/>
              <a:t>тщательно взвешенного ответа он ведет к быстрому действию;</a:t>
            </a:r>
          </a:p>
          <a:p>
            <a:r>
              <a:rPr lang="ru-RU" sz="2200" dirty="0" smtClean="0"/>
              <a:t>подрывается </a:t>
            </a:r>
            <a:r>
              <a:rPr lang="ru-RU" sz="2200" dirty="0"/>
              <a:t>доверие сторон друг к другу;</a:t>
            </a:r>
          </a:p>
          <a:p>
            <a:r>
              <a:rPr lang="ru-RU" sz="2200" dirty="0" smtClean="0"/>
              <a:t>вызывает </a:t>
            </a:r>
            <a:r>
              <a:rPr lang="ru-RU" sz="2200" dirty="0"/>
              <a:t>разобщенность среди тех, кто нуждается в единстве или даже стремится к нему;</a:t>
            </a:r>
          </a:p>
          <a:p>
            <a:r>
              <a:rPr lang="ru-RU" sz="2200" dirty="0" smtClean="0"/>
              <a:t>имеет </a:t>
            </a:r>
            <a:r>
              <a:rPr lang="ru-RU" sz="2200" dirty="0"/>
              <a:t>тенденцию к углублению и </a:t>
            </a:r>
            <a:r>
              <a:rPr lang="ru-RU" sz="2200" dirty="0" smtClean="0"/>
              <a:t>расширению.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конфликтов: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267200"/>
          </a:xfrm>
        </p:spPr>
        <p:txBody>
          <a:bodyPr/>
          <a:lstStyle/>
          <a:p>
            <a:pPr algn="just"/>
            <a:r>
              <a:rPr lang="ru-RU" sz="2000" u="sng" dirty="0"/>
              <a:t>По значению для </a:t>
            </a:r>
            <a:r>
              <a:rPr lang="ru-RU" sz="2000" u="sng" dirty="0" smtClean="0"/>
              <a:t>группы</a:t>
            </a:r>
            <a:r>
              <a:rPr lang="ru-RU" sz="2000" dirty="0" smtClean="0"/>
              <a:t>: </a:t>
            </a:r>
            <a:r>
              <a:rPr lang="ru-RU" sz="2000" b="1" dirty="0" smtClean="0"/>
              <a:t>конструктивные </a:t>
            </a:r>
            <a:r>
              <a:rPr lang="ru-RU" sz="2000" dirty="0"/>
              <a:t>(созидательные, позитивные) и </a:t>
            </a:r>
            <a:r>
              <a:rPr lang="ru-RU" sz="2000" b="1" dirty="0"/>
              <a:t>деструктивные </a:t>
            </a:r>
            <a:r>
              <a:rPr lang="ru-RU" sz="2000" dirty="0"/>
              <a:t>(разрушительные, негативные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u="sng" dirty="0"/>
              <a:t>По характеру </a:t>
            </a:r>
            <a:r>
              <a:rPr lang="ru-RU" sz="2000" u="sng" dirty="0" smtClean="0"/>
              <a:t>причин</a:t>
            </a:r>
            <a:r>
              <a:rPr lang="ru-RU" sz="2000" dirty="0" smtClean="0"/>
              <a:t>: </a:t>
            </a:r>
            <a:r>
              <a:rPr lang="ru-RU" sz="2000" b="1" dirty="0" smtClean="0"/>
              <a:t>объективные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b="1" dirty="0"/>
              <a:t>субъективные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err="1"/>
              <a:t>Внутриличностный</a:t>
            </a:r>
            <a:r>
              <a:rPr lang="ru-RU" sz="2000" b="1" dirty="0"/>
              <a:t> конфликт </a:t>
            </a:r>
            <a:r>
              <a:rPr lang="ru-RU" sz="2000" dirty="0"/>
              <a:t>— это, как правило, конфликт мотивации, чувств, потребностей, интересов и поведения у одного и того же человека.</a:t>
            </a:r>
          </a:p>
          <a:p>
            <a:pPr algn="just"/>
            <a:r>
              <a:rPr lang="ru-RU" sz="2000" b="1" dirty="0" smtClean="0"/>
              <a:t>Межличностный </a:t>
            </a:r>
            <a:r>
              <a:rPr lang="ru-RU" sz="2000" b="1" dirty="0"/>
              <a:t>конфликт </a:t>
            </a:r>
            <a:r>
              <a:rPr lang="ru-RU" sz="2000" dirty="0"/>
              <a:t>— это наиболее часто возникающий конфликт. Возникновение межличностных конфликтов определяется ситуацией, личностными особенностями людей, отношением личности к ситуации и психологическими особенностями межличностных отношений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0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Профессиональное здоровье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200" dirty="0" smtClean="0"/>
              <a:t>По В.А. Пономаренко: свойство организма сохранять необходимые компенсаторные и защитные механизмы, обеспечивающие профессиональную надежность и работоспособность во всех условиях профессиональной деятельности.</a:t>
            </a:r>
          </a:p>
          <a:p>
            <a:pPr algn="just"/>
            <a:r>
              <a:rPr lang="ru-RU" sz="2200" dirty="0"/>
              <a:t>По </a:t>
            </a:r>
            <a:r>
              <a:rPr lang="ru-RU" sz="2200" dirty="0" err="1" smtClean="0"/>
              <a:t>А.Н.Разумову</a:t>
            </a:r>
            <a:r>
              <a:rPr lang="ru-RU" sz="2200" dirty="0" smtClean="0"/>
              <a:t> и др. </a:t>
            </a:r>
            <a:r>
              <a:rPr lang="ru-RU" sz="2200" dirty="0"/>
              <a:t>(2010): процесс сохранения и развития регуляторных свойств организма, его физического, психического и социального благополучия, обеспечивающих высокую надежность профессиональной деятельности, профессиональное долголетие и максимальную продолжительность </a:t>
            </a:r>
            <a:r>
              <a:rPr lang="ru-RU" sz="2200" dirty="0" smtClean="0"/>
              <a:t>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Менеджмент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pPr marL="273050" indent="-273050" algn="just"/>
            <a:r>
              <a:rPr lang="ru-RU" sz="1800" b="1" i="1" dirty="0"/>
              <a:t>Менеджмент - </a:t>
            </a:r>
            <a:r>
              <a:rPr lang="ru-RU" sz="1800" dirty="0"/>
              <a:t>наука управления, а менеджмент здоровья направлен на организацию эффективной работы организма. </a:t>
            </a:r>
          </a:p>
          <a:p>
            <a:pPr marL="273050" indent="-273050" algn="just"/>
            <a:r>
              <a:rPr lang="ru-RU" sz="1800" dirty="0"/>
              <a:t>Приоритетами современного человека выступают вопросы питания, физических нагрузок, устройства человеческого организма и многих вещей, связанных с темой здоровья, хорошего самочувствия и повышения ресурсов  организма. </a:t>
            </a:r>
          </a:p>
          <a:p>
            <a:pPr marL="273050" indent="-273050" algn="just"/>
            <a:r>
              <a:rPr lang="ru-RU" sz="1800" b="1" i="1" dirty="0"/>
              <a:t>Менеджмент здоровья </a:t>
            </a:r>
            <a:r>
              <a:rPr lang="ru-RU" sz="1800" dirty="0"/>
              <a:t>направлен на определение  оптимального режима питания, состава продуктовой корзины, оптимального режима физических нагрузок и динамики. </a:t>
            </a:r>
          </a:p>
          <a:p>
            <a:pPr marL="273050" indent="-273050" algn="just"/>
            <a:r>
              <a:rPr lang="ru-RU" sz="1800" dirty="0"/>
              <a:t>Индикаторами  контроля изменения  состояния, самочувствия и здоровья выступают визуальные характеристики (состояние лица), ощущения (самочувствие утром), оценка активности в течение дня и др.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8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Уровни отношения к здоровью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26720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— здоровье как способ выживания: мы обычно воспринимаем здоровье как даровой ресурс от Бога, от природы, от родителей.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Второе – здоровье как привычка: просто привыкли.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Третий уровень отношения к здоровью – возможность выбора: хотим быть здоровее, хотим воспользоваться имеющимся потенциалом здоровья, или не хотим; хотим – курим, не хотим – не курим.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Четвертое – здоровье как предпочтение; это осознанная установка, с любовью, что здоровым быть интересно.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форма — это отношение к здоровью как к искусству, великому творчеству.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если первые два уровня – это то, на что мы не влияем, то третье, четвертное и пятое – это то, на что мы влияем.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здоровье, действительно, наша данность, наша характеристика.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954-AA18-4F4E-AA73-6AE4FA6ADEF9}" type="slidenum">
              <a:rPr lang="ru-RU"/>
              <a:pPr/>
              <a:t>3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457200"/>
            <a:ext cx="7924800" cy="5326820"/>
          </a:xfrm>
        </p:spPr>
        <p:txBody>
          <a:bodyPr/>
          <a:lstStyle/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r>
              <a:rPr lang="ru-RU" sz="2400" dirty="0" smtClean="0">
                <a:latin typeface="+mj-lt"/>
              </a:rPr>
              <a:t>Согласно </a:t>
            </a:r>
            <a:r>
              <a:rPr lang="ru-RU" sz="2400" dirty="0">
                <a:latin typeface="+mj-lt"/>
              </a:rPr>
              <a:t>определению Всемирной организации здравоохранения (ВОЗ), </a:t>
            </a:r>
            <a:r>
              <a:rPr lang="ru-RU" sz="2400" b="1" dirty="0">
                <a:latin typeface="+mj-lt"/>
              </a:rPr>
              <a:t>здоровье — это «…состояние полного физического, духовного и социального благополучия, а не только отсутствие болезней или физических дефектов</a:t>
            </a:r>
            <a:r>
              <a:rPr lang="ru-RU" sz="2400" b="1" dirty="0" smtClean="0">
                <a:latin typeface="+mj-lt"/>
              </a:rPr>
              <a:t>».</a:t>
            </a:r>
          </a:p>
          <a:p>
            <a:pPr marL="228600" indent="-182563" algn="just"/>
            <a:endParaRPr lang="ru-RU" sz="2400" b="1" dirty="0">
              <a:latin typeface="+mj-lt"/>
            </a:endParaRPr>
          </a:p>
          <a:p>
            <a:pPr marL="228600" indent="-182563" algn="just"/>
            <a:r>
              <a:rPr lang="ru-RU" sz="2400" dirty="0">
                <a:latin typeface="+mj-lt"/>
              </a:rPr>
              <a:t> В соответствии с этой концепцией забота о сохранении здоровья должна осуществляться на трёх уровнях: физическом, духовном и социальном.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2CA1-0A58-49ED-BF93-7B13EF7C86FD}" type="slidenum">
              <a:rPr lang="ru-RU"/>
              <a:pPr/>
              <a:t>30</a:t>
            </a:fld>
            <a:endParaRPr lang="ru-RU"/>
          </a:p>
        </p:txBody>
      </p:sp>
      <p:sp>
        <p:nvSpPr>
          <p:cNvPr id="25601" name="Объект 2"/>
          <p:cNvSpPr>
            <a:spLocks noGrp="1"/>
          </p:cNvSpPr>
          <p:nvPr>
            <p:ph sz="quarter" idx="4294967295"/>
          </p:nvPr>
        </p:nvSpPr>
        <p:spPr>
          <a:xfrm>
            <a:off x="533400" y="1752600"/>
            <a:ext cx="8305800" cy="4462463"/>
          </a:xfrm>
        </p:spPr>
        <p:txBody>
          <a:bodyPr/>
          <a:lstStyle/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За последние годы сфера физической культуры и спорта получила динамичное развитие. Область является одним из лидеров физкультурного движения в России</a:t>
            </a:r>
          </a:p>
          <a:p>
            <a:pPr algn="just"/>
            <a:endParaRPr lang="ru-RU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В Оренбургской области функционируют 86 спортивных школ, где занимаются более 65 тысяч воспитанников и 182 детских клуба по месту жительства, где физической культурой и спортом занимаются более 50 тыс. детей и подростков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38201" y="381000"/>
            <a:ext cx="7467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Менеджмент </a:t>
            </a:r>
            <a:r>
              <a:rPr lang="ru-RU" sz="3200" b="1" i="1" dirty="0"/>
              <a:t>здоровья в Оренбургской области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6E57-0ABB-4107-8484-9F2051F3AD97}" type="slidenum">
              <a:rPr lang="ru-RU"/>
              <a:pPr/>
              <a:t>31</a:t>
            </a:fld>
            <a:endParaRPr lang="ru-RU"/>
          </a:p>
        </p:txBody>
      </p:sp>
      <p:sp>
        <p:nvSpPr>
          <p:cNvPr id="32769" name="Объект 2"/>
          <p:cNvSpPr>
            <a:spLocks noGrp="1"/>
          </p:cNvSpPr>
          <p:nvPr>
            <p:ph sz="quarter" idx="4294967295"/>
          </p:nvPr>
        </p:nvSpPr>
        <p:spPr>
          <a:xfrm>
            <a:off x="304800" y="1752600"/>
            <a:ext cx="8643937" cy="495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При активном участии данных объединений организуются массовые акции: «Белая ромашка» - ко дню борьбы с туберкулезом;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«ЗАРЯДКА ДЛЯ ЖИЗНИ», приуроченная ко Дню здоровья (7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добровольческие благотворительные акции в рамках Весенней недели добра (третья неделя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акция, приуроченная к Всемирному дню памяти людей, умерших от СПИДа (3-е воскресенье мая);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</a:t>
            </a:r>
            <a:r>
              <a:rPr lang="ru-RU" sz="2000" dirty="0" err="1">
                <a:latin typeface="+mj-lt"/>
                <a:cs typeface="Times New Roman" pitchFamily="18" charset="0"/>
              </a:rPr>
              <a:t>ПРОдвигай</a:t>
            </a:r>
            <a:r>
              <a:rPr lang="ru-RU" sz="2000" dirty="0">
                <a:latin typeface="+mj-lt"/>
                <a:cs typeface="Times New Roman" pitchFamily="18" charset="0"/>
              </a:rPr>
              <a:t> жизнь!» - ко дню борьбы с наркоманией»; по профилактике </a:t>
            </a:r>
            <a:r>
              <a:rPr lang="ru-RU" sz="2000" dirty="0" err="1">
                <a:latin typeface="+mj-lt"/>
                <a:cs typeface="Times New Roman" pitchFamily="18" charset="0"/>
              </a:rPr>
              <a:t>табакокурения</a:t>
            </a:r>
            <a:r>
              <a:rPr lang="ru-RU" sz="2000" dirty="0">
                <a:latin typeface="+mj-lt"/>
                <a:cs typeface="Times New Roman" pitchFamily="18" charset="0"/>
              </a:rPr>
              <a:t> (31 мая, 26 июня, 15 ноября);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профилактические акции ко дню контрацепции (26 сентября); профилактические акции к Всемирному дню борьбы со СПИДом (1 декабря).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D9D7-0EBA-4DCB-BBF1-3FCBDAB2A399}" type="slidenum">
              <a:rPr lang="ru-RU"/>
              <a:pPr/>
              <a:t>32</a:t>
            </a:fld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720133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400" b="1" dirty="0" smtClean="0">
                <a:latin typeface="+mj-lt"/>
                <a:cs typeface="Times New Roman" pitchFamily="18" charset="0"/>
              </a:rPr>
              <a:t>Стратегия </a:t>
            </a:r>
            <a:r>
              <a:rPr lang="ru-RU" sz="2400" b="1" dirty="0">
                <a:latin typeface="+mj-lt"/>
                <a:cs typeface="Times New Roman" pitchFamily="18" charset="0"/>
              </a:rPr>
              <a:t>ВОЗ "Здоровье для всех в 21 веке"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ctr" eaLnBrk="0" hangingPunct="0"/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>
                <a:latin typeface="+mj-lt"/>
                <a:cs typeface="Times New Roman" pitchFamily="18" charset="0"/>
              </a:rPr>
              <a:t> "Здоровье для всех" - это глобальная стратегия Всемирной организации здравоохранения (ВОЗ) по развитию здоровья, принятая в 1980 году всеми 189 странами - членами ВОЗ.</a:t>
            </a:r>
          </a:p>
        </p:txBody>
      </p:sp>
      <p:pic>
        <p:nvPicPr>
          <p:cNvPr id="46082" name="Picture 2" descr="http://diabetgplus.ru/articles/wp-content/uploads/2016/11/31361151-vertkin-aldiabeticheskaya-avtonomnaya-neyropatiya-rasprostranennost-klinika-diagno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06091"/>
            <a:ext cx="7175861" cy="29678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CB9-EB95-4831-A9A4-74E2A42A7F01}" type="slidenum">
              <a:rPr lang="ru-RU"/>
              <a:pPr/>
              <a:t>33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Одна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постоянная цель</a:t>
            </a:r>
            <a:r>
              <a:rPr lang="ru-RU" sz="2800" dirty="0">
                <a:latin typeface="+mj-lt"/>
                <a:cs typeface="Times New Roman" pitchFamily="18" charset="0"/>
              </a:rPr>
              <a:t> заключается в достижении полной реализации всеми людьми их «потенциала здоровья».</a:t>
            </a: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Две основные цели:</a:t>
            </a:r>
            <a:endParaRPr lang="ru-RU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укрепление и охрана здоровья людей на протяжении всей их жизни;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снижение распространенности и уменьшение страданий, вызываемых основными болезнями, травмами и увечьями. </a:t>
            </a:r>
          </a:p>
        </p:txBody>
      </p:sp>
      <p:pic>
        <p:nvPicPr>
          <p:cNvPr id="28674" name="Picture 3" descr="http://irina-petra.com/wp-content/uploads/2013/12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1816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4DAC-B50E-4BE2-90B7-3026E26EA1B7}" type="slidenum">
              <a:rPr lang="ru-RU"/>
              <a:pPr/>
              <a:t>34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760512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Три основополагающие ценности</a:t>
            </a:r>
            <a:r>
              <a:rPr lang="ru-RU" sz="2000" b="1" dirty="0">
                <a:latin typeface="+mj-lt"/>
                <a:cs typeface="Times New Roman" pitchFamily="18" charset="0"/>
              </a:rPr>
              <a:t> </a:t>
            </a:r>
            <a:r>
              <a:rPr lang="ru-RU" sz="2000" dirty="0">
                <a:latin typeface="+mj-lt"/>
                <a:cs typeface="Times New Roman" pitchFamily="18" charset="0"/>
              </a:rPr>
              <a:t>как этическая основа «Здоровья-21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»:</a:t>
            </a:r>
          </a:p>
          <a:p>
            <a:pPr indent="457200" algn="just"/>
            <a:endParaRPr lang="ru-RU" sz="20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здоровья как одно из важнейших прав человека;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 справедливость в вопросах здоровья и его охраны и действенная солидарность стран, групп и контингентов людей внутри стран и представителей обоих полов;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участие в здравоохранительной деятельности и ответственное отношение к ней/подотчетность отдельных людей, групп, населения (общин) и учреждений, организаций и секторов.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Четыре основные стратегии деятельности</a:t>
            </a:r>
            <a:r>
              <a:rPr lang="ru-RU" sz="2000" dirty="0">
                <a:latin typeface="+mj-lt"/>
                <a:cs typeface="Times New Roman" pitchFamily="18" charset="0"/>
              </a:rPr>
              <a:t> подобраны для обеспечения научной, экономической, социальной и политической устойчивости как постоянной предпосылки и движущего фактора в реализации целей «Здоровье – 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CFC7-499B-4167-BEDC-E5F1655CBD9D}" type="slidenum">
              <a:rPr lang="ru-RU"/>
              <a:pPr/>
              <a:t>35</a:t>
            </a:fld>
            <a:endParaRPr lang="ru-RU"/>
          </a:p>
        </p:txBody>
      </p:sp>
      <p:pic>
        <p:nvPicPr>
          <p:cNvPr id="51203" name="Picture 3" descr="https://thumbs.dreamstime.com/z/healthy-people-logo-active-body-fit-symbol-natural-wellness-center-vector-icon-design-illustration-fitness-concept-5357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16001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551022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indent="450850" algn="just"/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/>
            <a:endParaRPr lang="ru-RU" sz="2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солидарность в интересах здравоохранения в Европейском регионе;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 равноправие в вопросах охраны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здоровое начало жизни;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здоровье молодежи;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сохранение здоровья в пожилом возрасте;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улучшение психического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инфекционных заболеваний;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неинфекционных болезней;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травматизма в результате актов насилия и несчастных случаев;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4F9A-BA9A-4F64-BB4F-9FBD09CFD5A7}" type="slidenum">
              <a:rPr lang="ru-RU"/>
              <a:pPr/>
              <a:t>36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36418" y="626477"/>
            <a:ext cx="78693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Задачи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(Продолжение):</a:t>
            </a: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200" dirty="0" smtClean="0">
                <a:latin typeface="+mj-lt"/>
                <a:cs typeface="Times New Roman" pitchFamily="18" charset="0"/>
              </a:rPr>
              <a:t>здоровая </a:t>
            </a:r>
            <a:r>
              <a:rPr lang="ru-RU" sz="2200" dirty="0">
                <a:latin typeface="+mj-lt"/>
                <a:cs typeface="Times New Roman" pitchFamily="18" charset="0"/>
              </a:rPr>
              <a:t>и безопасная физическая среда;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более здоровый образ жизни;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уменьшение ущерба, причиняемого алкоголем, вызывающими зависимость средствами и табаком;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условия здоровой среды;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 err="1">
                <a:latin typeface="+mj-lt"/>
                <a:cs typeface="Times New Roman" pitchFamily="18" charset="0"/>
              </a:rPr>
              <a:t>многосекторальные</a:t>
            </a:r>
            <a:r>
              <a:rPr lang="ru-RU" sz="2200" dirty="0">
                <a:latin typeface="+mj-lt"/>
                <a:cs typeface="Times New Roman" pitchFamily="18" charset="0"/>
              </a:rPr>
              <a:t> обязательства в отношении здоровья;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интегрированный сектор здравоохранения;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вопросы руководства и обеспечение качества медико-санитарной помощи;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финансирование служб здравоохранения и выделение ресурсов;</a:t>
            </a:r>
          </a:p>
        </p:txBody>
      </p:sp>
      <p:pic>
        <p:nvPicPr>
          <p:cNvPr id="52227" name="Picture 3" descr="http://st.depositphotos.com/1067125/1852/v/950/depositphotos_18527103-stock-illustration-healthy-heart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0"/>
            <a:ext cx="1676400" cy="1524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9E-9D81-4ED6-86E9-4A3BE994C8FD}" type="slidenum">
              <a:rPr lang="ru-RU"/>
              <a:pPr/>
              <a:t>37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640885"/>
            <a:ext cx="8382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1" dirty="0" smtClean="0">
                <a:latin typeface="+mj-lt"/>
                <a:cs typeface="Times New Roman" pitchFamily="18" charset="0"/>
              </a:rPr>
              <a:t>Программа </a:t>
            </a:r>
            <a:r>
              <a:rPr lang="ru-RU" sz="2200" b="1" dirty="0">
                <a:latin typeface="+mj-lt"/>
                <a:cs typeface="Times New Roman" pitchFamily="18" charset="0"/>
              </a:rPr>
              <a:t>«Здоровая Россия» </a:t>
            </a:r>
          </a:p>
          <a:p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состоит из следующих направлений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организация сети Центров здоровья на всей территории России,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подготовка медицинских кадров, участвующих в реализации мероприятий, направленных на формирование здорового образа жизни у граждан Российской Федерации,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информационно-коммуникационные программы, направленные на формирование ответственности людей за своё здоровье и отказ от вредных привычек,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создание масштабных комплексных программ, реализуемых совместно со здравоохранением специалистами различных отраслей и ведомств, государственных, церковных  и общественных организаций, бизнес-сообществ и т.д.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46B6-6F84-4625-91D2-8F64D08EFA1B}" type="slidenum">
              <a:rPr lang="ru-RU"/>
              <a:pPr/>
              <a:t>38</a:t>
            </a:fld>
            <a:endParaRPr 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81000" y="1097684"/>
            <a:ext cx="8458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+mj-lt"/>
                <a:cs typeface="Times New Roman" pitchFamily="18" charset="0"/>
              </a:rPr>
              <a:t>Основной задачей Центров здоровья является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: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r>
              <a:rPr lang="ru-RU" sz="2400" dirty="0">
                <a:latin typeface="+mj-lt"/>
                <a:cs typeface="Times New Roman" pitchFamily="18" charset="0"/>
              </a:rPr>
              <a:t>- </a:t>
            </a:r>
            <a:r>
              <a:rPr lang="ru-RU" sz="2000" dirty="0">
                <a:latin typeface="+mj-lt"/>
                <a:cs typeface="Times New Roman" pitchFamily="18" charset="0"/>
              </a:rPr>
              <a:t>формирование здорового образа жизни, 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осуществление комплекса мероприятий, направленных на сохранение здоровья;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пропаганду здорового образа жизни;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мотивирование граждан к личной ответственности за свое здоровье и здоровье своих детей;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разработку индивидуальных подходов по формированию здорового образа жизни;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борьбу с факторами риска развития заболеваний;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просвещение и информирование населения о вреде употребления табака и злоупотребления алкоголем;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предотвращение социально-значимых заболеваний.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AA4B-14E3-45ED-B97D-C3863DAF7B36}" type="slidenum">
              <a:rPr lang="ru-RU"/>
              <a:pPr/>
              <a:t>39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62200"/>
            <a:ext cx="9144000" cy="1066800"/>
          </a:xfrm>
        </p:spPr>
        <p:txBody>
          <a:bodyPr bIns="91440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Государственная </a:t>
            </a: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программа "Развитие здравоохранения Оренбургской области"  </a:t>
            </a:r>
            <a:br>
              <a:rPr lang="ru-RU" sz="30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на 2019-2024 </a:t>
            </a:r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годы</a:t>
            </a:r>
            <a: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en-US" sz="1900" b="1" dirty="0"/>
              <a:t> </a:t>
            </a:r>
            <a:r>
              <a:rPr lang="en-US" sz="1900" b="1" dirty="0">
                <a:hlinkClick r:id="rId2"/>
              </a:rPr>
              <a:t>https://minzdrav.orb.ru/programmy-v-sfere-zdravookhraneniya/gosudarstvennaya-programma-razvitie-zdravookhraneniya-orenburgskoy-oblasti/</a:t>
            </a:r>
            <a:r>
              <a:rPr lang="ru-RU" sz="1900" b="1" dirty="0"/>
              <a:t> </a:t>
            </a:r>
            <a:endParaRPr lang="ru-RU" sz="3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38100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+mj-lt"/>
                <a:cs typeface="Times New Roman" pitchFamily="18" charset="0"/>
              </a:rPr>
              <a:t>системы охраны здоровья граждан в целях профилактики заболеваний, сохранения и укрепления физического и психического здоровья каждого человека, поддержания его долголетней активной жизни, предоставления ему медицинской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помощи.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r>
              <a:rPr lang="ru-RU" sz="3600" dirty="0" smtClean="0"/>
              <a:t>Физическое</a:t>
            </a:r>
          </a:p>
          <a:p>
            <a:r>
              <a:rPr lang="ru-RU" sz="3600" dirty="0" smtClean="0"/>
              <a:t>Психическое</a:t>
            </a:r>
          </a:p>
          <a:p>
            <a:r>
              <a:rPr lang="ru-RU" sz="3600" dirty="0" smtClean="0"/>
              <a:t>Социальное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9888-C09B-467D-9170-5068634A3977}" type="slidenum">
              <a:rPr lang="ru-RU"/>
              <a:pPr/>
              <a:t>40</a:t>
            </a:fld>
            <a:endParaRPr lang="ru-RU"/>
          </a:p>
        </p:txBody>
      </p:sp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685800" y="9144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Задачи: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приоритета профилактики в сфере охраны здоровья и развития первичной медико-санитарной помощи;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системности организации охраны здоровья;</a:t>
            </a:r>
          </a:p>
          <a:p>
            <a:r>
              <a:rPr lang="ru-RU" sz="16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17AA-4762-481B-9F44-99DC9CC85832}" type="slidenum">
              <a:rPr lang="ru-RU"/>
              <a:pPr/>
              <a:t>41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службы родовспоможения и детства;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Развитие медицинской реабилитации населения и совершенствование системы санаторно-курортного лечения, в том числе для детей;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медицинской помощью неизлечимых больных, в том числе детей;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реализации конституционных прав граждан на гарантированное получение лекарственных средств </a:t>
            </a:r>
          </a:p>
        </p:txBody>
      </p:sp>
      <p:pic>
        <p:nvPicPr>
          <p:cNvPr id="62467" name="Picture 3" descr="http://2.bp.blogspot.com/-v3QgTM6Hjgw/VMdxlxnLA3I/AAAAAAAAFMA/w3kKXeGFgqs/s1600/CIMG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257800"/>
            <a:ext cx="2965450" cy="15965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8815-A285-44CD-83C5-404910935ABD}" type="slidenum">
              <a:rPr lang="ru-RU"/>
              <a:pPr/>
              <a:t>42</a:t>
            </a:fld>
            <a:endParaRPr lang="ru-RU"/>
          </a:p>
        </p:txBody>
      </p:sp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277091" y="692727"/>
            <a:ext cx="883227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Показатели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Ожидаемая продолжительность жизни при рождении; смертность от всех причин;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дорожно-транспортных происшествий;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болезней системы кровообращения;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новообразований (в том числе от злокачественных);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Удовлетворенность населения качеством оказываемой медицинской помощи;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Материнская смертность;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Младенческая смертность;</a:t>
            </a: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78D-0795-4D66-BCA0-FFEA0BA43A75}" type="slidenum">
              <a:rPr lang="ru-RU"/>
              <a:pPr/>
              <a:t>43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Охват реабилитационной медицинской помощью пациентов;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Оренбургской области койками для оказания паллиативной помощи;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врачами государственных учреждений здравоохранения Оренбургской области (без федеральных медицинских организаций); 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удовлетворение потребности в обеспечении необходимыми лекарственными препаратами и медицинскими изделиями отдельных категорий граждан, имеющих право на их получение по рецепту врача бесплатно или со скидкой 50 процентов </a:t>
            </a:r>
          </a:p>
        </p:txBody>
      </p:sp>
      <p:pic>
        <p:nvPicPr>
          <p:cNvPr id="64515" name="Picture 3" descr="http://rudiyr.ru/wp-content/uploads/2015/10/chto-takoe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84469"/>
            <a:ext cx="2286000" cy="15735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E327-302B-44B4-B89A-9F57A4502BC2}" type="slidenum">
              <a:rPr lang="ru-RU"/>
              <a:pPr/>
              <a:t>44</a:t>
            </a:fld>
            <a:endParaRPr lang="ru-RU"/>
          </a:p>
        </p:txBody>
      </p:sp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79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Счастье  есть продукт здоровья, а потому  каждый человек  должен стараться, чтобы физические расстройства были не более   как исключительными явлениями. </a:t>
            </a:r>
          </a:p>
          <a:p>
            <a:r>
              <a:rPr lang="ru-RU" sz="2400" dirty="0" err="1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Смайлс</a:t>
            </a:r>
            <a:r>
              <a:rPr lang="ru-RU" sz="2400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С.</a:t>
            </a: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endParaRPr lang="ru-RU" dirty="0">
              <a:latin typeface="Constantia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4343400" y="2286000"/>
            <a:ext cx="48006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Ни дом, ни поместья, ни груды бронзы и золота не изгонят из больного тела их владельца горячку, а из духа его - печаль: если обладатель всей этой груды вещей хочет хорошо ими пользоваться, ему нужно быть здоровым. 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Гораций Квинт Гораций Флакк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1028" name="Picture 4" descr="http://www.playcast.ru/uploads/2017/04/07/2224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3790950"/>
            <a:ext cx="4083051" cy="3062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45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46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A94C-730E-418E-9D43-678DDB87FE04}" type="slidenum">
              <a:rPr lang="ru-RU"/>
              <a:pPr/>
              <a:t>5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76400"/>
            <a:ext cx="8175625" cy="3505200"/>
          </a:xfrm>
        </p:spPr>
        <p:txBody>
          <a:bodyPr>
            <a:noAutofit/>
          </a:bodyPr>
          <a:lstStyle/>
          <a:p>
            <a:pPr marL="228600" indent="-182563" algn="just">
              <a:lnSpc>
                <a:spcPct val="90000"/>
              </a:lnSpc>
            </a:pPr>
            <a:r>
              <a:rPr lang="ru-RU" sz="2600" b="1" dirty="0" smtClean="0">
                <a:latin typeface="+mj-lt"/>
              </a:rPr>
              <a:t>Физическое здоровье </a:t>
            </a:r>
            <a:r>
              <a:rPr lang="ru-RU" sz="2600" dirty="0" smtClean="0">
                <a:latin typeface="+mj-lt"/>
              </a:rPr>
              <a:t>определяется состоянием и функционированием организма. Если человек физически здоров, то он свободно выполняет свои текущие обязанности, У него достаточно энергии, чтобы учиться, работать, справляться с домашними и семейными обязанностями.</a:t>
            </a:r>
            <a:endParaRPr lang="en-US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endParaRPr lang="ru-RU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r>
              <a:rPr lang="ru-RU" sz="2600" dirty="0" smtClean="0">
                <a:latin typeface="+mj-lt"/>
              </a:rPr>
              <a:t>Физическое здоровье подставляет собой состояние организма с учетом целого ряда факторов: от отсутствия заболеваний до уровня физической подготовки.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0A69-ED86-486A-8F23-AF9DBC868F29}" type="slidenum">
              <a:rPr lang="ru-RU"/>
              <a:pPr/>
              <a:t>6</a:t>
            </a:fld>
            <a:endParaRPr lang="ru-RU"/>
          </a:p>
        </p:txBody>
      </p:sp>
      <p:sp>
        <p:nvSpPr>
          <p:cNvPr id="19457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8856663" cy="4800600"/>
          </a:xfrm>
        </p:spPr>
        <p:txBody>
          <a:bodyPr>
            <a:noAutofit/>
          </a:bodyPr>
          <a:lstStyle/>
          <a:p>
            <a:pPr algn="just"/>
            <a:r>
              <a:rPr lang="ru-RU" b="1" i="1" baseline="-25000" dirty="0"/>
              <a:t>Психическое здоровье</a:t>
            </a:r>
            <a:r>
              <a:rPr lang="ru-RU" baseline="-25000" dirty="0"/>
              <a:t> зависит от состояния головного мозга, оно характеризуется уровнем и качестве мышления, развитием внимания и памяти, степенью эмоциональной устойчивости, р</a:t>
            </a:r>
            <a:r>
              <a:rPr lang="ru-RU" baseline="-25000" dirty="0" smtClean="0"/>
              <a:t>азвитием </a:t>
            </a:r>
            <a:r>
              <a:rPr lang="ru-RU" baseline="-25000" dirty="0"/>
              <a:t>волевых качеств.</a:t>
            </a:r>
            <a:endParaRPr lang="ru-RU" dirty="0"/>
          </a:p>
          <a:p>
            <a:pPr algn="just"/>
            <a:r>
              <a:rPr lang="ru-RU" b="1" i="1" baseline="-25000" dirty="0"/>
              <a:t>Нравственное здоровье</a:t>
            </a:r>
            <a:r>
              <a:rPr lang="ru-RU" b="1" baseline="-25000" dirty="0"/>
              <a:t> </a:t>
            </a:r>
            <a:r>
              <a:rPr lang="ru-RU" baseline="-25000" dirty="0"/>
              <a:t>определяется теми моральными принципами, которые являются основой социальной жизни человека, т. 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6FE4-8064-40E5-916D-17347DF70D40}" type="slidenum">
              <a:rPr lang="ru-RU"/>
              <a:pPr/>
              <a:t>7</a:t>
            </a:fld>
            <a:endParaRPr lang="ru-RU"/>
          </a:p>
        </p:txBody>
      </p:sp>
      <p:sp>
        <p:nvSpPr>
          <p:cNvPr id="21505" name="Объект 2"/>
          <p:cNvSpPr>
            <a:spLocks noGrp="1"/>
          </p:cNvSpPr>
          <p:nvPr>
            <p:ph sz="quarter" idx="4294967295"/>
          </p:nvPr>
        </p:nvSpPr>
        <p:spPr>
          <a:xfrm>
            <a:off x="685800" y="1828800"/>
            <a:ext cx="8229600" cy="3657600"/>
          </a:xfrm>
        </p:spPr>
        <p:txBody>
          <a:bodyPr/>
          <a:lstStyle/>
          <a:p>
            <a:pPr marL="228600" indent="-182563" algn="just"/>
            <a:r>
              <a:rPr lang="ru-RU" sz="2400" b="1" dirty="0">
                <a:latin typeface="Cambria" pitchFamily="18" charset="0"/>
              </a:rPr>
              <a:t>Социальное</a:t>
            </a:r>
            <a:r>
              <a:rPr lang="ru-RU" sz="2400" dirty="0">
                <a:latin typeface="Cambria" pitchFamily="18" charset="0"/>
              </a:rPr>
              <a:t> здоровье определяется тем, насколько человек ладит с другими людьми. </a:t>
            </a:r>
            <a:endParaRPr lang="ru-RU" sz="2400" dirty="0">
              <a:latin typeface="Arial" charset="0"/>
            </a:endParaRPr>
          </a:p>
          <a:p>
            <a:pPr marL="228600" indent="-182563" algn="just"/>
            <a:r>
              <a:rPr lang="ru-RU" sz="2400" dirty="0">
                <a:latin typeface="Cambria" pitchFamily="18" charset="0"/>
              </a:rPr>
              <a:t>Социально здоровый человек может устанавливать и поддерживать отношения любви и дружбы с другими людьми, он уважает не только свои права, но и права других, умеет оказывать помощь нуждающимся и при необходимости принять помощь самому, он поддерживает здоровые отношения с родственниками.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1246-156F-44FC-945C-7E60D98361F4}" type="slidenum">
              <a:rPr lang="ru-RU"/>
              <a:pPr/>
              <a:t>8</a:t>
            </a:fld>
            <a:endParaRPr lang="ru-RU"/>
          </a:p>
        </p:txBody>
      </p:sp>
      <p:sp>
        <p:nvSpPr>
          <p:cNvPr id="22529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6178"/>
            <a:ext cx="7131050" cy="6096000"/>
          </a:xfrm>
        </p:spPr>
        <p:txBody>
          <a:bodyPr/>
          <a:lstStyle/>
          <a:p>
            <a:pPr marL="44450" indent="0" algn="ctr">
              <a:buFont typeface="Wingdings" pitchFamily="2" charset="2"/>
              <a:buNone/>
            </a:pPr>
            <a:r>
              <a:rPr lang="ru-RU" sz="2900" b="1" dirty="0" smtClean="0">
                <a:latin typeface="+mj-lt"/>
              </a:rPr>
              <a:t>Факторы </a:t>
            </a:r>
            <a:r>
              <a:rPr lang="ru-RU" sz="2900" b="1" dirty="0">
                <a:latin typeface="+mj-lt"/>
              </a:rPr>
              <a:t>здоровья</a:t>
            </a:r>
          </a:p>
          <a:p>
            <a:pPr marL="44450" indent="0" algn="ctr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От чего зависит здоровье человека?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Личный </a:t>
            </a:r>
            <a:r>
              <a:rPr lang="ru-RU" sz="2200" b="1" dirty="0">
                <a:latin typeface="+mj-lt"/>
              </a:rPr>
              <a:t>вклад </a:t>
            </a:r>
            <a:r>
              <a:rPr lang="ru-RU" sz="2200" dirty="0">
                <a:latin typeface="+mj-lt"/>
              </a:rPr>
              <a:t>— уже 50% здоровья. Это образ жизни человека.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Генетическими факторами </a:t>
            </a:r>
            <a:r>
              <a:rPr lang="ru-RU" sz="2200" dirty="0">
                <a:latin typeface="+mj-lt"/>
              </a:rPr>
              <a:t>здоровье человека определяется на 20%,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от медицины </a:t>
            </a:r>
            <a:r>
              <a:rPr lang="ru-RU" sz="2200" dirty="0">
                <a:latin typeface="+mj-lt"/>
              </a:rPr>
              <a:t>наше здоровье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зависит всего на 10%,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остальные 20%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определяются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другими факторами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(экологией, степенью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благосостояния и т.д.)</a:t>
            </a:r>
          </a:p>
        </p:txBody>
      </p:sp>
      <p:pic>
        <p:nvPicPr>
          <p:cNvPr id="22532" name="Picture 5" descr="http://www.familia.md/i/info/Articles/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F5D9-95A4-451D-825F-C09ADC5FB86F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3"/>
          <p:cNvSpPr>
            <a:spLocks noGrp="1"/>
          </p:cNvSpPr>
          <p:nvPr>
            <p:ph type="subTitle" idx="4294967295"/>
          </p:nvPr>
        </p:nvSpPr>
        <p:spPr>
          <a:xfrm>
            <a:off x="609600" y="1752600"/>
            <a:ext cx="8077200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Здоровый образ жизни 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включает в себя благоприятные условия жизнедеятельности человека, уровень его культуры (поведенческой,  гигиенических навыков), позволяющих сохранять и укреплять здоровье, способствующих предупреждению нарушений здоровья и поддерживающих оптимальное качество жизни.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endParaRPr lang="ru-RU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Здоровый образ жизни: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собственной жизнедеятельности (питание, сон);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поддержка социально-культурного статуса, а также межличностных контактов, духовного развития;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социально-бытовых функций;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отказ от вредных привычек, забота о собственном здоровье,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выполнение гигиенических требований,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необходимая двигательная активность и др. (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</a:rPr>
              <a:t>Л.А.Бокерия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, Н.М.Амосов, Л.М.Рошаль).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06582" y="58514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Здоровый образ жизни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2716</Words>
  <Application>Microsoft Office PowerPoint</Application>
  <PresentationFormat>Экран (4:3)</PresentationFormat>
  <Paragraphs>294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SimSun-ExtB</vt:lpstr>
      <vt:lpstr>Arial</vt:lpstr>
      <vt:lpstr>Calibri</vt:lpstr>
      <vt:lpstr>Cambria</vt:lpstr>
      <vt:lpstr>Constantia</vt:lpstr>
      <vt:lpstr>Times New Roman</vt:lpstr>
      <vt:lpstr>Verdana</vt:lpstr>
      <vt:lpstr>Wingdings</vt:lpstr>
      <vt:lpstr>Профиль</vt:lpstr>
      <vt:lpstr>Презентация PowerPoint</vt:lpstr>
      <vt:lpstr>План лекции</vt:lpstr>
      <vt:lpstr>Презентация PowerPoint</vt:lpstr>
      <vt:lpstr>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здорового образа жизни</vt:lpstr>
      <vt:lpstr>Стресс как фактор влияния на психическое здоровье</vt:lpstr>
      <vt:lpstr>Стадии стресса</vt:lpstr>
      <vt:lpstr>Стадии стресса</vt:lpstr>
      <vt:lpstr>Признаки стресса</vt:lpstr>
      <vt:lpstr>Социальное здоровье</vt:lpstr>
      <vt:lpstr>Компоненты социального здоровья:</vt:lpstr>
      <vt:lpstr>Нравственность индивида</vt:lpstr>
      <vt:lpstr>Социальная адаптация</vt:lpstr>
      <vt:lpstr>Социализация</vt:lpstr>
      <vt:lpstr>Результат социализации – это:</vt:lpstr>
      <vt:lpstr>Конфликт</vt:lpstr>
      <vt:lpstr>Конфликт</vt:lpstr>
      <vt:lpstr>Конфликт</vt:lpstr>
      <vt:lpstr>Положительное воздействие конфликта (по У. Линкольну)</vt:lpstr>
      <vt:lpstr>Отрицательное воздействие конфликта (по У. Линкольну)</vt:lpstr>
      <vt:lpstr>Классификация конфликтов:</vt:lpstr>
      <vt:lpstr>Профессиональное здоровье</vt:lpstr>
      <vt:lpstr>Менеджмент здоровья</vt:lpstr>
      <vt:lpstr>Уровни отношения к здоровью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программа "Развитие здравоохранения Оренбургской области"   на 2019-2024 годы     https://minzdrav.orb.ru/programmy-v-sfere-zdravookhraneniya/gosudarstvennaya-programma-razvitie-zdravookhraneniya-orenburgskoy-oblasti/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 Cvetnov</dc:creator>
  <cp:lastModifiedBy>Проходцев Кирилл Александрович</cp:lastModifiedBy>
  <cp:revision>59</cp:revision>
  <dcterms:created xsi:type="dcterms:W3CDTF">2017-04-07T13:42:11Z</dcterms:created>
  <dcterms:modified xsi:type="dcterms:W3CDTF">2021-03-24T08:06:26Z</dcterms:modified>
</cp:coreProperties>
</file>